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0825"/>
    <a:srgbClr val="71A828"/>
    <a:srgbClr val="BCD7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CFF4E1-FB50-4CBD-810E-43C903E35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808B4F-D7C1-4CCD-AA08-FAC21CFD2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1A3F39-4F0D-415E-8FF0-1F75B8EF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EB8FB0-CD5C-44F0-84AE-9C075C09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37B2D3-0902-4B99-9AE1-021C02B27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629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C6A728-4853-481D-9527-0B8915796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E566E8-707F-4432-BB32-16F75FA8E3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3DF66C-3C55-4B99-80BB-E4F84FB92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447803-CE53-47B0-A24B-4DDBF620D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847047-008F-42B5-93F5-6EDEFEEF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1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C122655-C7A7-4F19-8B27-17B2FD6908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6D5131-0D92-441E-8A0C-778C8D763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3961F3-E782-4E60-9B12-6380B3948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42A0BD-FDC6-4057-8975-4C89F8B4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43602A-E661-4552-AC72-6C07182D1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976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5D930C-BABE-4CEE-8CD1-124DF29D0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3B4525-6E25-4319-B22E-F5CA38809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B7CBB0-C89B-4103-98F9-D7352CA4F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1EA1FC-0A23-4EF5-9EBF-8C1D7BED9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B8E8DC-824F-4D3D-94B0-59E8F42B1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744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E7D452-D871-4D4F-ABE8-27036E610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246630-E099-4F6D-B043-72076B7FB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AB4129-906D-491A-AAE9-88918FF3B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CDC16B-5C3A-4734-B7E4-946DFE178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24464F-1004-42D9-A415-1D4C16240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987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ED959E-4627-4FA3-AFED-EC24CFEA8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AD9A98-D8A1-4B29-99A0-F487BEF747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C78EFC-4CD3-41E4-9EFD-BEF71ABA4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18874D-3E8C-4AED-8C04-8E29544F4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960FDB-BFCD-4627-AB5D-4BB9AB37F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C7743A-65C7-49F5-B143-511DC0CEF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94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EF1B75-73EB-4FD4-AF99-575FA85B2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A49EF5-1F89-4021-80F6-B19AE9FD5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A1B77F2-4730-4576-B686-F0B6FE2C0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30CB14-E1A1-438B-A000-B6EEDB0778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F7A7310-04F6-4148-8409-53165A220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4489F98-4B75-41A8-BC36-8072794E8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EA4AE5A-B142-46FF-B151-CE3C0B805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195958-A94B-41C4-A8CB-D65698DC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4047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6206-2177-4260-AD46-3F8CC97FC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E42201-7380-4B8B-8CA0-E03490B92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A014F75-809C-41A4-9716-E16CEE1A5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24521A3-D4DA-484E-BD34-3A4A734D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93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339206E-2FEF-49DB-900A-662BE9538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2567DA-2564-4C5A-AD2B-969F8AE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F13102-D3A3-41D4-B72F-02FE9C680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174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C3DFE6-3749-457E-876E-74D4504F6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2C606E-1FB0-4C39-9789-074CED645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7093B1C-1F9F-4213-B8B7-9D2C7D84C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250D6D-B8D1-4E58-8A16-EF2453282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F2B69A-B29D-4605-A482-D36B1A5FC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75D76A-C631-4C04-B9D4-7B9B15235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082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0A1D2-4AE3-43B4-ABBB-0D7D21321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F47DB02-E983-42CD-BFBF-B4E7EA7FA2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1B7372-DB53-4493-8966-AE9464C34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D9EB14-EC65-4EBF-B57F-880036F85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E4416B-63DE-4D38-9E37-8E52F7D8A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1F5DA9-1600-4C79-8B3F-85C9BCD29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71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60CF8FF-69C2-4F16-80B1-3FA5051A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4251DD-8ED0-4434-B583-63D8D0776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EA4F11-9B71-47DB-87F1-D92A2037D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6D190-D81D-4057-9C93-A88B35A7450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120C91-170A-44FE-9DDD-E50CBC5F8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B6D36B-BD3A-4CE1-9FFE-966A7D6A4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306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3360614-AD58-4C33-B1E7-34406E2B4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87" y="272614"/>
            <a:ext cx="3154388" cy="596751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02DBE9E-B7AB-4DA6-AA12-DDB567B91C38}"/>
              </a:ext>
            </a:extLst>
          </p:cNvPr>
          <p:cNvSpPr txBox="1"/>
          <p:nvPr/>
        </p:nvSpPr>
        <p:spPr>
          <a:xfrm>
            <a:off x="4375813" y="165860"/>
            <a:ext cx="3786909" cy="220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b="1" dirty="0"/>
              <a:t>平面二自由度机构：</a:t>
            </a:r>
            <a:endParaRPr lang="en-US" altLang="zh-CN" sz="2400" b="1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驱动关节在</a:t>
            </a:r>
            <a:r>
              <a:rPr lang="en-US" altLang="zh-CN" sz="2400" dirty="0"/>
              <a:t>A</a:t>
            </a:r>
            <a:r>
              <a:rPr lang="zh-CN" altLang="en-US" sz="2400" dirty="0"/>
              <a:t>和</a:t>
            </a:r>
            <a:r>
              <a:rPr lang="en-US" altLang="zh-CN" sz="2400" dirty="0"/>
              <a:t>B</a:t>
            </a:r>
            <a:r>
              <a:rPr lang="zh-CN" altLang="en-US" sz="2400" dirty="0"/>
              <a:t>点</a:t>
            </a:r>
            <a:endParaRPr lang="en-US" altLang="zh-CN" sz="24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板簧在</a:t>
            </a:r>
            <a:r>
              <a:rPr lang="en-US" altLang="zh-CN" sz="2400" dirty="0"/>
              <a:t>CD</a:t>
            </a:r>
            <a:r>
              <a:rPr lang="zh-CN" altLang="en-US" sz="2400" dirty="0"/>
              <a:t>和</a:t>
            </a:r>
            <a:r>
              <a:rPr lang="en-US" altLang="zh-CN" sz="2400" dirty="0"/>
              <a:t>FG</a:t>
            </a:r>
            <a:endParaRPr lang="zh-CN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2A86A86-365C-44CA-AEA0-52613C3BFB02}"/>
                  </a:ext>
                </a:extLst>
              </p:cNvPr>
              <p:cNvSpPr txBox="1"/>
              <p:nvPr/>
            </p:nvSpPr>
            <p:spPr>
              <a:xfrm>
                <a:off x="7931812" y="3365768"/>
                <a:ext cx="3516829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/>
                  <a:t>优化变量包括</a:t>
                </a:r>
                <a:r>
                  <a:rPr lang="zh-CN" altLang="en-US" sz="2400" dirty="0"/>
                  <a:t>：</a:t>
                </a:r>
                <a:endParaRPr lang="en-US" altLang="zh-CN" sz="2400" dirty="0"/>
              </a:p>
              <a:p>
                <a:pPr marL="342900" indent="-342900" algn="ctr">
                  <a:buFont typeface="+mj-lt"/>
                  <a:buAutoNum type="arabicPeriod"/>
                </a:pPr>
                <a:r>
                  <a:rPr lang="en-US" altLang="zh-CN" sz="2400" dirty="0"/>
                  <a:t>AB</a:t>
                </a:r>
              </a:p>
              <a:p>
                <a:pPr marL="342900" indent="-342900" algn="ctr">
                  <a:buFont typeface="+mj-lt"/>
                  <a:buAutoNum type="arabicPeriod"/>
                </a:pPr>
                <a:r>
                  <a:rPr lang="en-US" altLang="zh-CN" sz="2400" dirty="0"/>
                  <a:t>AC</a:t>
                </a:r>
              </a:p>
              <a:p>
                <a:pPr marL="342900" indent="-342900" algn="ctr">
                  <a:buFont typeface="+mj-lt"/>
                  <a:buAutoNum type="arabicPeriod"/>
                </a:pPr>
                <a:r>
                  <a:rPr lang="en-US" altLang="zh-CN" sz="2400" dirty="0"/>
                  <a:t>DE</a:t>
                </a:r>
              </a:p>
              <a:p>
                <a:pPr marL="342900" indent="-342900" algn="ctr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∠</m:t>
                    </m:r>
                    <m:r>
                      <m:rPr>
                        <m:sty m:val="p"/>
                      </m:rP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CDG</m:t>
                    </m:r>
                  </m:oMath>
                </a14:m>
                <a:endParaRPr lang="en-US" altLang="zh-CN" sz="2400" dirty="0"/>
              </a:p>
              <a:p>
                <a:pPr marL="342900" indent="-342900" algn="ctr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∠</m:t>
                    </m:r>
                    <m:r>
                      <m:rPr>
                        <m:sty m:val="p"/>
                      </m:rP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FGH</m:t>
                    </m:r>
                  </m:oMath>
                </a14:m>
                <a:endParaRPr lang="en-US" altLang="zh-CN" sz="2400" dirty="0"/>
              </a:p>
              <a:p>
                <a:r>
                  <a:rPr lang="zh-CN" altLang="en-US" sz="2400" dirty="0"/>
                  <a:t>同时保证</a:t>
                </a:r>
                <a:r>
                  <a:rPr lang="en-US" altLang="zh-CN" sz="2400" dirty="0"/>
                  <a:t>ABCD</a:t>
                </a:r>
                <a:r>
                  <a:rPr lang="zh-CN" altLang="en-US" sz="2400" dirty="0"/>
                  <a:t>和</a:t>
                </a:r>
                <a:r>
                  <a:rPr lang="en-US" altLang="zh-CN" sz="2400" dirty="0"/>
                  <a:t>EFGD</a:t>
                </a:r>
                <a:r>
                  <a:rPr lang="zh-CN" altLang="en-US" sz="2400" dirty="0"/>
                  <a:t>为平行四边形。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2A86A86-365C-44CA-AEA0-52613C3BFB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1812" y="3365768"/>
                <a:ext cx="3516829" cy="3046988"/>
              </a:xfrm>
              <a:prstGeom prst="rect">
                <a:avLst/>
              </a:prstGeom>
              <a:blipFill>
                <a:blip r:embed="rId3"/>
                <a:stretch>
                  <a:fillRect l="-2600" t="-1400" r="-1906" b="-38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EF4F9CF7-C43E-415E-9B65-A906C13355B1}"/>
              </a:ext>
            </a:extLst>
          </p:cNvPr>
          <p:cNvSpPr txBox="1"/>
          <p:nvPr/>
        </p:nvSpPr>
        <p:spPr>
          <a:xfrm>
            <a:off x="4510852" y="3256370"/>
            <a:ext cx="35168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优化目标：</a:t>
            </a:r>
            <a:endParaRPr lang="en-US" altLang="zh-CN" sz="2400" b="1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最大化运动空间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均衡关节负载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避免奇异构型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052088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AF18B5D-6AB7-434F-B759-1FCCA3C068BF}"/>
              </a:ext>
            </a:extLst>
          </p:cNvPr>
          <p:cNvSpPr txBox="1"/>
          <p:nvPr/>
        </p:nvSpPr>
        <p:spPr>
          <a:xfrm>
            <a:off x="690130" y="498268"/>
            <a:ext cx="45716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目前优化并经过手动调整后得到的参数为：</a:t>
            </a:r>
            <a:endParaRPr lang="en-US" altLang="zh-CN" dirty="0"/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BE=0.1499;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DG=0.1;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CD=0.1;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GH=0.3281;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CDG=2.8263; 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160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FGH=-3.1434;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180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621E80-9EBF-47D7-9DB7-52D6970C3EF6}"/>
              </a:ext>
            </a:extLst>
          </p:cNvPr>
          <p:cNvSpPr txBox="1"/>
          <p:nvPr/>
        </p:nvSpPr>
        <p:spPr>
          <a:xfrm>
            <a:off x="5261809" y="2806592"/>
            <a:ext cx="20650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dirty="0"/>
              <a:t>足底工作空间如果取矩形区域的话，高度约</a:t>
            </a:r>
            <a:r>
              <a:rPr lang="en-US" altLang="zh-CN" dirty="0"/>
              <a:t>16cm</a:t>
            </a:r>
            <a:r>
              <a:rPr lang="zh-CN" altLang="en-US" dirty="0"/>
              <a:t>，</a:t>
            </a:r>
            <a:endParaRPr lang="en-US" altLang="zh-CN" dirty="0"/>
          </a:p>
          <a:p>
            <a:pPr algn="just"/>
            <a:r>
              <a:rPr lang="zh-CN" altLang="en-US" dirty="0"/>
              <a:t>宽度约</a:t>
            </a:r>
            <a:r>
              <a:rPr lang="en-US" altLang="zh-CN" dirty="0"/>
              <a:t>40cm</a:t>
            </a:r>
            <a:r>
              <a:rPr lang="zh-CN" altLang="en-US" dirty="0"/>
              <a:t>。</a:t>
            </a:r>
          </a:p>
        </p:txBody>
      </p:sp>
      <p:pic>
        <p:nvPicPr>
          <p:cNvPr id="11" name="图片 10" descr="图形用户界面, 图示&#10;&#10;描述已自动生成">
            <a:extLst>
              <a:ext uri="{FF2B5EF4-FFF2-40B4-BE49-F238E27FC236}">
                <a16:creationId xmlns:a16="http://schemas.microsoft.com/office/drawing/2014/main" id="{F4B2C5FE-1FAA-4F2E-AF7C-D4D44A36B6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5" t="5539" r="21025" b="5240"/>
          <a:stretch/>
        </p:blipFill>
        <p:spPr>
          <a:xfrm>
            <a:off x="384048" y="2806592"/>
            <a:ext cx="4838634" cy="3804520"/>
          </a:xfrm>
          <a:prstGeom prst="rect">
            <a:avLst/>
          </a:prstGeom>
        </p:spPr>
      </p:pic>
      <p:pic>
        <p:nvPicPr>
          <p:cNvPr id="14" name="TrajectoryFollowing">
            <a:hlinkClick r:id="" action="ppaction://media"/>
            <a:extLst>
              <a:ext uri="{FF2B5EF4-FFF2-40B4-BE49-F238E27FC236}">
                <a16:creationId xmlns:a16="http://schemas.microsoft.com/office/drawing/2014/main" id="{5A38EF2C-21FE-4CC7-BFB9-4B77C74782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3523" t="5866" r="23544" b="5201"/>
          <a:stretch/>
        </p:blipFill>
        <p:spPr>
          <a:xfrm>
            <a:off x="8531351" y="1093848"/>
            <a:ext cx="2779777" cy="467030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BA8C938-92E8-42F7-BCB1-7B27FA5764EF}"/>
              </a:ext>
            </a:extLst>
          </p:cNvPr>
          <p:cNvSpPr txBox="1"/>
          <p:nvPr/>
        </p:nvSpPr>
        <p:spPr>
          <a:xfrm>
            <a:off x="8115299" y="6089904"/>
            <a:ext cx="379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跟踪一个椭圆轨迹的形态变换过程</a:t>
            </a:r>
          </a:p>
        </p:txBody>
      </p:sp>
    </p:spTree>
    <p:extLst>
      <p:ext uri="{BB962C8B-B14F-4D97-AF65-F5344CB8AC3E}">
        <p14:creationId xmlns:p14="http://schemas.microsoft.com/office/powerpoint/2010/main" val="329766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3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26764653-C3DD-4BCD-9E11-64DFDB14DD58}"/>
              </a:ext>
            </a:extLst>
          </p:cNvPr>
          <p:cNvSpPr txBox="1"/>
          <p:nvPr/>
        </p:nvSpPr>
        <p:spPr>
          <a:xfrm>
            <a:off x="1484629" y="5434866"/>
            <a:ext cx="9751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相比传统串联腿而言，新设计使得控制腿长关节的输出变化更为平稳，且力矩更小。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9256907-0C07-4B76-AAC4-EFAD4C82963A}"/>
              </a:ext>
            </a:extLst>
          </p:cNvPr>
          <p:cNvSpPr txBox="1"/>
          <p:nvPr/>
        </p:nvSpPr>
        <p:spPr>
          <a:xfrm>
            <a:off x="458295" y="451569"/>
            <a:ext cx="7500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针对该新型腿和传统串联腿，在高度为</a:t>
            </a:r>
            <a:r>
              <a:rPr lang="en-US" altLang="zh-CN" dirty="0"/>
              <a:t>-0.5</a:t>
            </a:r>
            <a:r>
              <a:rPr lang="zh-CN" altLang="en-US" dirty="0"/>
              <a:t>，宽度为</a:t>
            </a:r>
            <a:r>
              <a:rPr lang="en-US" altLang="zh-CN" dirty="0"/>
              <a:t>-0.15</a:t>
            </a:r>
            <a:r>
              <a:rPr lang="zh-CN" altLang="en-US" dirty="0"/>
              <a:t>至</a:t>
            </a:r>
            <a:r>
              <a:rPr lang="en-US" altLang="zh-CN" dirty="0"/>
              <a:t>0.15</a:t>
            </a:r>
            <a:r>
              <a:rPr lang="zh-CN" altLang="en-US" dirty="0"/>
              <a:t>的直线上，</a:t>
            </a:r>
            <a:endParaRPr lang="en-US" altLang="zh-CN" dirty="0"/>
          </a:p>
          <a:p>
            <a:pPr algn="just"/>
            <a:r>
              <a:rPr lang="zh-CN" altLang="en-US" dirty="0"/>
              <a:t>计算输出</a:t>
            </a:r>
            <a:r>
              <a:rPr lang="en-US" altLang="zh-CN" dirty="0"/>
              <a:t>[0,-1]</a:t>
            </a:r>
            <a:r>
              <a:rPr lang="zh-CN" altLang="en-US" dirty="0"/>
              <a:t>大小的末端力所需的关节力矩：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4B0FBB6-5A14-406C-8308-21423EE8101B}"/>
              </a:ext>
            </a:extLst>
          </p:cNvPr>
          <p:cNvGrpSpPr/>
          <p:nvPr/>
        </p:nvGrpSpPr>
        <p:grpSpPr>
          <a:xfrm>
            <a:off x="6227198" y="1422686"/>
            <a:ext cx="5553521" cy="3366294"/>
            <a:chOff x="6227198" y="1422686"/>
            <a:chExt cx="5553521" cy="3366294"/>
          </a:xfrm>
        </p:grpSpPr>
        <p:pic>
          <p:nvPicPr>
            <p:cNvPr id="17" name="图片 16" descr="图表, 折线图&#10;&#10;描述已自动生成">
              <a:extLst>
                <a:ext uri="{FF2B5EF4-FFF2-40B4-BE49-F238E27FC236}">
                  <a16:creationId xmlns:a16="http://schemas.microsoft.com/office/drawing/2014/main" id="{7A9E41B9-24A2-42CD-A994-7E34E35F6F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43" r="11204"/>
            <a:stretch/>
          </p:blipFill>
          <p:spPr>
            <a:xfrm>
              <a:off x="6227198" y="1422686"/>
              <a:ext cx="5553521" cy="3366294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596E3E8-1CDA-40F1-86B1-3E72D8FB7030}"/>
                </a:ext>
              </a:extLst>
            </p:cNvPr>
            <p:cNvSpPr/>
            <p:nvPr/>
          </p:nvSpPr>
          <p:spPr>
            <a:xfrm>
              <a:off x="10641363" y="2083400"/>
              <a:ext cx="75343" cy="75343"/>
            </a:xfrm>
            <a:prstGeom prst="ellipse">
              <a:avLst/>
            </a:prstGeom>
            <a:noFill/>
            <a:ln w="28575">
              <a:solidFill>
                <a:srgbClr val="71A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44A84DE-D5D4-44D0-8BEA-A42D86804B1A}"/>
                </a:ext>
              </a:extLst>
            </p:cNvPr>
            <p:cNvSpPr/>
            <p:nvPr/>
          </p:nvSpPr>
          <p:spPr>
            <a:xfrm>
              <a:off x="11409586" y="3134059"/>
              <a:ext cx="75343" cy="75343"/>
            </a:xfrm>
            <a:prstGeom prst="ellipse">
              <a:avLst/>
            </a:prstGeom>
            <a:noFill/>
            <a:ln w="28575">
              <a:solidFill>
                <a:srgbClr val="9D08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7D445B7-064F-4C68-8A6E-A09EB3D32EF2}"/>
              </a:ext>
            </a:extLst>
          </p:cNvPr>
          <p:cNvGrpSpPr/>
          <p:nvPr/>
        </p:nvGrpSpPr>
        <p:grpSpPr>
          <a:xfrm>
            <a:off x="441828" y="1422687"/>
            <a:ext cx="5522976" cy="3366293"/>
            <a:chOff x="441828" y="1422687"/>
            <a:chExt cx="5522976" cy="3366293"/>
          </a:xfrm>
        </p:grpSpPr>
        <p:pic>
          <p:nvPicPr>
            <p:cNvPr id="15" name="图片 14" descr="图表, 折线图&#10;&#10;描述已自动生成">
              <a:extLst>
                <a:ext uri="{FF2B5EF4-FFF2-40B4-BE49-F238E27FC236}">
                  <a16:creationId xmlns:a16="http://schemas.microsoft.com/office/drawing/2014/main" id="{7098652B-BCC8-4B7A-A0E0-EB3E94CF9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17" r="11885"/>
            <a:stretch/>
          </p:blipFill>
          <p:spPr>
            <a:xfrm>
              <a:off x="441828" y="1422687"/>
              <a:ext cx="5522976" cy="3366293"/>
            </a:xfrm>
            <a:prstGeom prst="rect">
              <a:avLst/>
            </a:prstGeom>
          </p:spPr>
        </p:pic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F633D7F6-54BD-42FD-93D5-E3966288F313}"/>
                </a:ext>
              </a:extLst>
            </p:cNvPr>
            <p:cNvSpPr/>
            <p:nvPr/>
          </p:nvSpPr>
          <p:spPr>
            <a:xfrm>
              <a:off x="4636676" y="2251409"/>
              <a:ext cx="75343" cy="75343"/>
            </a:xfrm>
            <a:prstGeom prst="ellipse">
              <a:avLst/>
            </a:prstGeom>
            <a:noFill/>
            <a:ln w="28575">
              <a:solidFill>
                <a:srgbClr val="9D08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8CAF02D-93A0-4196-ABD1-88F71CEC9194}"/>
                </a:ext>
              </a:extLst>
            </p:cNvPr>
            <p:cNvSpPr/>
            <p:nvPr/>
          </p:nvSpPr>
          <p:spPr>
            <a:xfrm>
              <a:off x="4958113" y="2077478"/>
              <a:ext cx="75343" cy="75343"/>
            </a:xfrm>
            <a:prstGeom prst="ellipse">
              <a:avLst/>
            </a:prstGeom>
            <a:noFill/>
            <a:ln w="28575">
              <a:solidFill>
                <a:srgbClr val="71A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4129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276CBD7-8E4A-494F-891A-A9C03B0792B4}"/>
              </a:ext>
            </a:extLst>
          </p:cNvPr>
          <p:cNvSpPr txBox="1"/>
          <p:nvPr/>
        </p:nvSpPr>
        <p:spPr>
          <a:xfrm>
            <a:off x="458295" y="451569"/>
            <a:ext cx="9078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针对该新型腿的同轴驱动配置，也在高度为</a:t>
            </a:r>
            <a:r>
              <a:rPr lang="en-US" altLang="zh-CN" dirty="0"/>
              <a:t>-0.5</a:t>
            </a:r>
            <a:r>
              <a:rPr lang="zh-CN" altLang="en-US" dirty="0"/>
              <a:t>，宽度为</a:t>
            </a:r>
            <a:r>
              <a:rPr lang="en-US" altLang="zh-CN" dirty="0"/>
              <a:t>-0.15</a:t>
            </a:r>
            <a:r>
              <a:rPr lang="zh-CN" altLang="en-US" dirty="0"/>
              <a:t>至</a:t>
            </a:r>
            <a:r>
              <a:rPr lang="en-US" altLang="zh-CN" dirty="0"/>
              <a:t>0.15</a:t>
            </a:r>
            <a:r>
              <a:rPr lang="zh-CN" altLang="en-US" dirty="0"/>
              <a:t>的直线上，</a:t>
            </a:r>
            <a:endParaRPr lang="en-US" altLang="zh-CN" dirty="0"/>
          </a:p>
          <a:p>
            <a:pPr algn="just"/>
            <a:r>
              <a:rPr lang="zh-CN" altLang="en-US" dirty="0"/>
              <a:t>计算输出</a:t>
            </a:r>
            <a:r>
              <a:rPr lang="en-US" altLang="zh-CN" dirty="0"/>
              <a:t>[0,-1]</a:t>
            </a:r>
            <a:r>
              <a:rPr lang="zh-CN" altLang="en-US" dirty="0"/>
              <a:t>大小的末端力所需的关节力矩：</a:t>
            </a:r>
          </a:p>
        </p:txBody>
      </p:sp>
      <p:pic>
        <p:nvPicPr>
          <p:cNvPr id="8" name="图片 7" descr="图表, 折线图, 散点图&#10;&#10;描述已自动生成">
            <a:extLst>
              <a:ext uri="{FF2B5EF4-FFF2-40B4-BE49-F238E27FC236}">
                <a16:creationId xmlns:a16="http://schemas.microsoft.com/office/drawing/2014/main" id="{367E2640-657D-430E-A3B2-4F089C7F17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4" r="12566"/>
          <a:stretch/>
        </p:blipFill>
        <p:spPr>
          <a:xfrm>
            <a:off x="6213824" y="1422688"/>
            <a:ext cx="5468112" cy="3366294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1833575C-D203-40DB-8474-382F8E36F690}"/>
              </a:ext>
            </a:extLst>
          </p:cNvPr>
          <p:cNvGrpSpPr/>
          <p:nvPr/>
        </p:nvGrpSpPr>
        <p:grpSpPr>
          <a:xfrm>
            <a:off x="441828" y="1422687"/>
            <a:ext cx="5522976" cy="3366293"/>
            <a:chOff x="441828" y="1422687"/>
            <a:chExt cx="5522976" cy="3366293"/>
          </a:xfrm>
        </p:grpSpPr>
        <p:pic>
          <p:nvPicPr>
            <p:cNvPr id="10" name="图片 9" descr="图表, 折线图&#10;&#10;描述已自动生成">
              <a:extLst>
                <a:ext uri="{FF2B5EF4-FFF2-40B4-BE49-F238E27FC236}">
                  <a16:creationId xmlns:a16="http://schemas.microsoft.com/office/drawing/2014/main" id="{3DBBC1AE-2351-4426-A5D4-EB2E643885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17" r="11885"/>
            <a:stretch/>
          </p:blipFill>
          <p:spPr>
            <a:xfrm>
              <a:off x="441828" y="1422687"/>
              <a:ext cx="5522976" cy="3366293"/>
            </a:xfrm>
            <a:prstGeom prst="rect">
              <a:avLst/>
            </a:prstGeom>
          </p:spPr>
        </p:pic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AAA0BCF3-2493-43E4-99ED-CB10F5766BDB}"/>
                </a:ext>
              </a:extLst>
            </p:cNvPr>
            <p:cNvSpPr/>
            <p:nvPr/>
          </p:nvSpPr>
          <p:spPr>
            <a:xfrm>
              <a:off x="4636676" y="2251409"/>
              <a:ext cx="75343" cy="75343"/>
            </a:xfrm>
            <a:prstGeom prst="ellipse">
              <a:avLst/>
            </a:prstGeom>
            <a:noFill/>
            <a:ln w="28575">
              <a:solidFill>
                <a:srgbClr val="9D08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9A987E0-6638-4C1C-B5B2-2CA3F45E7169}"/>
                </a:ext>
              </a:extLst>
            </p:cNvPr>
            <p:cNvSpPr/>
            <p:nvPr/>
          </p:nvSpPr>
          <p:spPr>
            <a:xfrm>
              <a:off x="4958113" y="2077478"/>
              <a:ext cx="75343" cy="75343"/>
            </a:xfrm>
            <a:prstGeom prst="ellipse">
              <a:avLst/>
            </a:prstGeom>
            <a:noFill/>
            <a:ln w="28575">
              <a:solidFill>
                <a:srgbClr val="71A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D9B5C2D6-FFBF-47D8-8648-BF031319789F}"/>
              </a:ext>
            </a:extLst>
          </p:cNvPr>
          <p:cNvSpPr/>
          <p:nvPr/>
        </p:nvSpPr>
        <p:spPr>
          <a:xfrm>
            <a:off x="10717563" y="1766328"/>
            <a:ext cx="75343" cy="75343"/>
          </a:xfrm>
          <a:prstGeom prst="ellipse">
            <a:avLst/>
          </a:prstGeom>
          <a:noFill/>
          <a:ln w="28575">
            <a:solidFill>
              <a:srgbClr val="71A8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B043F05-0C97-4CCB-8987-50B6F759D145}"/>
              </a:ext>
            </a:extLst>
          </p:cNvPr>
          <p:cNvSpPr/>
          <p:nvPr/>
        </p:nvSpPr>
        <p:spPr>
          <a:xfrm>
            <a:off x="10667962" y="1713999"/>
            <a:ext cx="180000" cy="180000"/>
          </a:xfrm>
          <a:prstGeom prst="ellipse">
            <a:avLst/>
          </a:prstGeom>
          <a:noFill/>
          <a:ln w="28575">
            <a:solidFill>
              <a:srgbClr val="9D0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F45A14-B6F5-474A-B6EE-37B69D480EC6}"/>
              </a:ext>
            </a:extLst>
          </p:cNvPr>
          <p:cNvSpPr txBox="1"/>
          <p:nvPr/>
        </p:nvSpPr>
        <p:spPr>
          <a:xfrm>
            <a:off x="1484629" y="5434866"/>
            <a:ext cx="9751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相比同轴驱动而言，该设计使得控制腿摆角关节的输出</a:t>
            </a:r>
            <a:r>
              <a:rPr lang="zh-CN" altLang="en-US"/>
              <a:t>变化更为对称，对于腿长控制关节的输出大小没有影响。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40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表, 折线图, 散点图&#10;&#10;描述已自动生成">
            <a:extLst>
              <a:ext uri="{FF2B5EF4-FFF2-40B4-BE49-F238E27FC236}">
                <a16:creationId xmlns:a16="http://schemas.microsoft.com/office/drawing/2014/main" id="{E09B013A-7D87-4107-BF2C-4FD418B14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2" r="12108"/>
          <a:stretch/>
        </p:blipFill>
        <p:spPr>
          <a:xfrm>
            <a:off x="193349" y="3357214"/>
            <a:ext cx="5553520" cy="3400917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1377122E-14B8-49E3-8B0D-0D06266F2543}"/>
              </a:ext>
            </a:extLst>
          </p:cNvPr>
          <p:cNvGrpSpPr/>
          <p:nvPr/>
        </p:nvGrpSpPr>
        <p:grpSpPr>
          <a:xfrm>
            <a:off x="6169699" y="3429000"/>
            <a:ext cx="5553521" cy="3366294"/>
            <a:chOff x="6227198" y="1422686"/>
            <a:chExt cx="5553521" cy="3366294"/>
          </a:xfrm>
        </p:grpSpPr>
        <p:pic>
          <p:nvPicPr>
            <p:cNvPr id="7" name="图片 6" descr="图表, 折线图&#10;&#10;描述已自动生成">
              <a:extLst>
                <a:ext uri="{FF2B5EF4-FFF2-40B4-BE49-F238E27FC236}">
                  <a16:creationId xmlns:a16="http://schemas.microsoft.com/office/drawing/2014/main" id="{3BBD06CB-9618-4D81-B291-8FFA6DFD5D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43" r="11204"/>
            <a:stretch/>
          </p:blipFill>
          <p:spPr>
            <a:xfrm>
              <a:off x="6227198" y="1422686"/>
              <a:ext cx="5553521" cy="3366294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F435D31-C0A2-4993-9543-1CC0BC28AEDB}"/>
                </a:ext>
              </a:extLst>
            </p:cNvPr>
            <p:cNvSpPr/>
            <p:nvPr/>
          </p:nvSpPr>
          <p:spPr>
            <a:xfrm>
              <a:off x="10641363" y="2083400"/>
              <a:ext cx="75343" cy="75343"/>
            </a:xfrm>
            <a:prstGeom prst="ellipse">
              <a:avLst/>
            </a:prstGeom>
            <a:noFill/>
            <a:ln w="28575">
              <a:solidFill>
                <a:srgbClr val="71A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F899DFE0-301F-4C4E-BA94-FE713FB72E24}"/>
                </a:ext>
              </a:extLst>
            </p:cNvPr>
            <p:cNvSpPr/>
            <p:nvPr/>
          </p:nvSpPr>
          <p:spPr>
            <a:xfrm>
              <a:off x="11409586" y="3134059"/>
              <a:ext cx="75343" cy="75343"/>
            </a:xfrm>
            <a:prstGeom prst="ellipse">
              <a:avLst/>
            </a:prstGeom>
            <a:noFill/>
            <a:ln w="28575">
              <a:solidFill>
                <a:srgbClr val="9D08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 descr="图示&#10;&#10;低可信度描述已自动生成">
            <a:extLst>
              <a:ext uri="{FF2B5EF4-FFF2-40B4-BE49-F238E27FC236}">
                <a16:creationId xmlns:a16="http://schemas.microsoft.com/office/drawing/2014/main" id="{28BBD3CE-E7C4-41F5-84E9-4AD3248AB2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92" t="5362" r="20439" b="4597"/>
          <a:stretch/>
        </p:blipFill>
        <p:spPr>
          <a:xfrm>
            <a:off x="38100" y="525780"/>
            <a:ext cx="3641023" cy="279485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D965A1C-B21C-43CD-8B8A-58D833D013E4}"/>
              </a:ext>
            </a:extLst>
          </p:cNvPr>
          <p:cNvSpPr txBox="1"/>
          <p:nvPr/>
        </p:nvSpPr>
        <p:spPr>
          <a:xfrm>
            <a:off x="7346962" y="374189"/>
            <a:ext cx="45716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目前优化并经过手动调整后得到的参数为：</a:t>
            </a:r>
            <a:endParaRPr lang="en-US" altLang="zh-CN" dirty="0"/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0.15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BE=0.1499-&gt;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0.06;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0.15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0.12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GH=0.3281-&gt;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0.2529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CDG=2.8263; 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160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FGH=-3.1434;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180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3" name="图片 12" descr="图形用户界面, 图示&#10;&#10;描述已自动生成">
            <a:extLst>
              <a:ext uri="{FF2B5EF4-FFF2-40B4-BE49-F238E27FC236}">
                <a16:creationId xmlns:a16="http://schemas.microsoft.com/office/drawing/2014/main" id="{D9BEE8B7-4D53-4647-A83C-5EB647F2456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5" t="5539" r="21025" b="5240"/>
          <a:stretch/>
        </p:blipFill>
        <p:spPr>
          <a:xfrm>
            <a:off x="3698173" y="525781"/>
            <a:ext cx="3554534" cy="279485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4298C24-4417-4524-A69D-BB3BC35968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9580" y="793224"/>
            <a:ext cx="1347915" cy="255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37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7DFEE9B-D09A-43CC-A18B-62D3D563F102}"/>
              </a:ext>
            </a:extLst>
          </p:cNvPr>
          <p:cNvSpPr txBox="1"/>
          <p:nvPr/>
        </p:nvSpPr>
        <p:spPr>
          <a:xfrm>
            <a:off x="469912" y="364664"/>
            <a:ext cx="45716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目前优化并经过手动调整后得到的参数为：</a:t>
            </a:r>
            <a:endParaRPr lang="en-US" altLang="zh-CN" dirty="0"/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0.15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BE=0.1499-&gt;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0.06;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0.15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0.12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GH=0.3281-&gt;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0.2529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CDG=2.8263; 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160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FGH=-3.1434;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180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B1CCB9A-6BEA-4902-9481-57D111C96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079" y="662859"/>
            <a:ext cx="1347915" cy="255000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7E0ABC4-CB06-444C-A8E1-74CFAD6F3F95}"/>
              </a:ext>
            </a:extLst>
          </p:cNvPr>
          <p:cNvSpPr txBox="1"/>
          <p:nvPr/>
        </p:nvSpPr>
        <p:spPr>
          <a:xfrm>
            <a:off x="5524212" y="417801"/>
            <a:ext cx="45716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第二次调整：</a:t>
            </a:r>
            <a:endParaRPr lang="en-US" altLang="zh-CN" dirty="0"/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DG=0.2;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CD=0.09;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GH=0.2;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CDG=2.4497; 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140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FGH=-3.1067;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178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9A0052-266F-4BB3-91BB-F68D36379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6610" y="59938"/>
            <a:ext cx="3093901" cy="522609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DE27956-59B4-7527-E0FE-B58AEAD62C57}"/>
              </a:ext>
            </a:extLst>
          </p:cNvPr>
          <p:cNvSpPr txBox="1"/>
          <p:nvPr/>
        </p:nvSpPr>
        <p:spPr>
          <a:xfrm>
            <a:off x="469912" y="3609818"/>
            <a:ext cx="60413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2"/>
                </a:solidFill>
              </a:rPr>
              <a:t>实际加工后得到的参数为</a:t>
            </a:r>
            <a:r>
              <a:rPr lang="zh-CN" altLang="en-US" dirty="0">
                <a:solidFill>
                  <a:schemeClr val="accent2"/>
                </a:solidFill>
              </a:rPr>
              <a:t>：</a:t>
            </a:r>
            <a:endParaRPr lang="en-US" altLang="zh-CN" dirty="0">
              <a:solidFill>
                <a:schemeClr val="accent2"/>
              </a:solidFill>
            </a:endParaRP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AC=0.2;</a:t>
            </a: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BE=0.13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lang="en-US" altLang="zh-CN" sz="1800" b="0" i="0" dirty="0">
              <a:solidFill>
                <a:schemeClr val="accent2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DG=0.2;</a:t>
            </a: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CD=0.07;</a:t>
            </a: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GH=0.2;</a:t>
            </a: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CDG=3.2563; 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186.57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solidFill>
                <a:schemeClr val="accent2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FGH=-3.1915;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182.86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solidFill>
                <a:schemeClr val="accent2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程序中均在上图构型的基础上，以逆时针旋转为正</a:t>
            </a:r>
            <a:endParaRPr lang="en-US" altLang="zh-CN" sz="1800" b="0" i="0" dirty="0">
              <a:solidFill>
                <a:schemeClr val="accent2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0321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2912</TotalTime>
  <Words>485</Words>
  <Application>Microsoft Office PowerPoint</Application>
  <PresentationFormat>宽屏</PresentationFormat>
  <Paragraphs>64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等线</vt:lpstr>
      <vt:lpstr>等线 Light</vt:lpstr>
      <vt:lpstr>Microsoft YaHei</vt:lpstr>
      <vt:lpstr>Arial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博省</dc:creator>
  <cp:lastModifiedBy>王 博省</cp:lastModifiedBy>
  <cp:revision>43</cp:revision>
  <dcterms:created xsi:type="dcterms:W3CDTF">2022-01-24T10:18:32Z</dcterms:created>
  <dcterms:modified xsi:type="dcterms:W3CDTF">2022-05-12T04:53:53Z</dcterms:modified>
</cp:coreProperties>
</file>

<file path=docProps/thumbnail.jpeg>
</file>